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9" r:id="rId21"/>
    <p:sldId id="280" r:id="rId22"/>
    <p:sldId id="283" r:id="rId23"/>
    <p:sldId id="281" r:id="rId24"/>
    <p:sldId id="282" r:id="rId25"/>
    <p:sldId id="284" r:id="rId26"/>
    <p:sldId id="285" r:id="rId27"/>
    <p:sldId id="286" r:id="rId28"/>
    <p:sldId id="287" r:id="rId29"/>
    <p:sldId id="288" r:id="rId30"/>
    <p:sldId id="277" r:id="rId31"/>
    <p:sldId id="278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88F70-4396-4D54-BE7D-666F42AB1C44}" type="datetimeFigureOut">
              <a:rPr lang="en-US" smtClean="0"/>
              <a:t>15-Apr-20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FAF23-BBD4-4D30-B87B-F90EBD29C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590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88F70-4396-4D54-BE7D-666F42AB1C44}" type="datetimeFigureOut">
              <a:rPr lang="en-US" smtClean="0"/>
              <a:t>15-Apr-20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FAF23-BBD4-4D30-B87B-F90EBD29C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379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88F70-4396-4D54-BE7D-666F42AB1C44}" type="datetimeFigureOut">
              <a:rPr lang="en-US" smtClean="0"/>
              <a:t>15-Apr-20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FAF23-BBD4-4D30-B87B-F90EBD29C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414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88F70-4396-4D54-BE7D-666F42AB1C44}" type="datetimeFigureOut">
              <a:rPr lang="en-US" smtClean="0"/>
              <a:t>15-Apr-20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FAF23-BBD4-4D30-B87B-F90EBD29C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6014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88F70-4396-4D54-BE7D-666F42AB1C44}" type="datetimeFigureOut">
              <a:rPr lang="en-US" smtClean="0"/>
              <a:t>15-Apr-20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FAF23-BBD4-4D30-B87B-F90EBD29C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236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88F70-4396-4D54-BE7D-666F42AB1C44}" type="datetimeFigureOut">
              <a:rPr lang="en-US" smtClean="0"/>
              <a:t>15-Apr-20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FAF23-BBD4-4D30-B87B-F90EBD29C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84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88F70-4396-4D54-BE7D-666F42AB1C44}" type="datetimeFigureOut">
              <a:rPr lang="en-US" smtClean="0"/>
              <a:t>15-Apr-20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FAF23-BBD4-4D30-B87B-F90EBD29C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8021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88F70-4396-4D54-BE7D-666F42AB1C44}" type="datetimeFigureOut">
              <a:rPr lang="en-US" smtClean="0"/>
              <a:t>15-Apr-20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FAF23-BBD4-4D30-B87B-F90EBD29C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5708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88F70-4396-4D54-BE7D-666F42AB1C44}" type="datetimeFigureOut">
              <a:rPr lang="en-US" smtClean="0"/>
              <a:t>15-Apr-20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FAF23-BBD4-4D30-B87B-F90EBD29C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6903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88F70-4396-4D54-BE7D-666F42AB1C44}" type="datetimeFigureOut">
              <a:rPr lang="en-US" smtClean="0"/>
              <a:t>15-Apr-20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FAF23-BBD4-4D30-B87B-F90EBD29C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544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988F70-4396-4D54-BE7D-666F42AB1C44}" type="datetimeFigureOut">
              <a:rPr lang="en-US" smtClean="0"/>
              <a:t>15-Apr-20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0FAF23-BBD4-4D30-B87B-F90EBD29C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6809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88F70-4396-4D54-BE7D-666F42AB1C44}" type="datetimeFigureOut">
              <a:rPr lang="en-US" smtClean="0"/>
              <a:t>15-Apr-20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0FAF23-BBD4-4D30-B87B-F90EBD29C4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979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Bookstore" TargetMode="External"/><Relationship Id="rId3" Type="http://schemas.openxmlformats.org/officeDocument/2006/relationships/hyperlink" Target="https://en.wikipedia.org/wiki/E-commerce" TargetMode="External"/><Relationship Id="rId7" Type="http://schemas.openxmlformats.org/officeDocument/2006/relationships/hyperlink" Target="https://en.wikipedia.org/wiki/Washington_(state)" TargetMode="External"/><Relationship Id="rId2" Type="http://schemas.openxmlformats.org/officeDocument/2006/relationships/hyperlink" Target="http://www.amazon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Seattle" TargetMode="External"/><Relationship Id="rId5" Type="http://schemas.openxmlformats.org/officeDocument/2006/relationships/hyperlink" Target="https://en.wikipedia.org/wiki/Jeff_Bezos" TargetMode="External"/><Relationship Id="rId10" Type="http://schemas.openxmlformats.org/officeDocument/2006/relationships/hyperlink" Target="https://en.wikipedia.org/wiki/Consumer_electronics" TargetMode="External"/><Relationship Id="rId4" Type="http://schemas.openxmlformats.org/officeDocument/2006/relationships/hyperlink" Target="https://en.wikipedia.org/wiki/Cloud_computing" TargetMode="External"/><Relationship Id="rId9" Type="http://schemas.openxmlformats.org/officeDocument/2006/relationships/hyperlink" Target="https://en.wikipedia.org/wiki/Video_game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arnesandnoble.com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ookwire.com/bookwire/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Publishing" TargetMode="External"/><Relationship Id="rId7" Type="http://schemas.openxmlformats.org/officeDocument/2006/relationships/hyperlink" Target="https://en.wikipedia.org/wiki/Book_review" TargetMode="External"/><Relationship Id="rId2" Type="http://schemas.openxmlformats.org/officeDocument/2006/relationships/hyperlink" Target="https://en.wikipedia.org/wiki/News_magazin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Literary_agent" TargetMode="External"/><Relationship Id="rId5" Type="http://schemas.openxmlformats.org/officeDocument/2006/relationships/hyperlink" Target="https://en.wikipedia.org/wiki/Bookselling" TargetMode="External"/><Relationship Id="rId4" Type="http://schemas.openxmlformats.org/officeDocument/2006/relationships/hyperlink" Target="https://en.wikipedia.org/wiki/Librarian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ooksinprint.com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Google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Kirkus_Reviews#cite_note-NYT_Rich1-1" TargetMode="External"/><Relationship Id="rId2" Type="http://schemas.openxmlformats.org/officeDocument/2006/relationships/hyperlink" Target="https://en.wikipedia.org/wiki/Book_review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Kirkus_Reviews#cite_note-:0-3" TargetMode="External"/><Relationship Id="rId5" Type="http://schemas.openxmlformats.org/officeDocument/2006/relationships/hyperlink" Target="https://en.wikipedia.org/wiki/Kirkus_Reviews#cite_note-2" TargetMode="External"/><Relationship Id="rId4" Type="http://schemas.openxmlformats.org/officeDocument/2006/relationships/hyperlink" Target="https://en.wikipedia.org/wiki/New_York_City" TargetMode="Externa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R.R._Bowker" TargetMode="External"/><Relationship Id="rId3" Type="http://schemas.openxmlformats.org/officeDocument/2006/relationships/hyperlink" Target="https://en.wikipedia.org/wiki/Magazine" TargetMode="External"/><Relationship Id="rId7" Type="http://schemas.openxmlformats.org/officeDocument/2006/relationships/hyperlink" Target="https://en.wikipedia.org/wiki/Ulrich's_Periodicals_Directory#cite_note-3" TargetMode="External"/><Relationship Id="rId2" Type="http://schemas.openxmlformats.org/officeDocument/2006/relationships/hyperlink" Target="https://en.wikipedia.org/wiki/Bibliographic_databas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Serial_(publishing)" TargetMode="External"/><Relationship Id="rId5" Type="http://schemas.openxmlformats.org/officeDocument/2006/relationships/hyperlink" Target="https://en.wikipedia.org/wiki/Newspaper" TargetMode="External"/><Relationship Id="rId4" Type="http://schemas.openxmlformats.org/officeDocument/2006/relationships/hyperlink" Target="https://en.wikipedia.org/wiki/Scientific_journal" TargetMode="External"/><Relationship Id="rId9" Type="http://schemas.openxmlformats.org/officeDocument/2006/relationships/hyperlink" Target="https://en.wikipedia.org/wiki/Ulrich's_Periodicals_Directory#cite_note-5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8800" dirty="0"/>
              <a:t>Book Selection Aids</a:t>
            </a:r>
          </a:p>
        </p:txBody>
      </p:sp>
    </p:spTree>
    <p:extLst>
      <p:ext uri="{BB962C8B-B14F-4D97-AF65-F5344CB8AC3E}">
        <p14:creationId xmlns:p14="http://schemas.microsoft.com/office/powerpoint/2010/main" val="204383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BOOK LISTS &#10;NEW YORK,AIA,1905 &#10; Booklist is a journal listing recent books with brief notes &#10;designed to assist the libra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35052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980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LIBRARY JOURNAL (SEMI-MONTHLY, SEP-JUNE: &#10;MONTHLY, JULY-AUGUST). &#10;NEW YORK , R.R.BOWKER CO. 1876 &#10; Library journal is pri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35052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467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KIRKUS REVIEW(SEMI-MONTHLY) &#10;NEW YORK , KIRKUS SERVICE, INC, 1933 &#10; Kirkus publishes reviews two or three months before &#10;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35052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37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THE NEW YORK TIME BOOK &#10;REVIEW WEEKLY &#10;New York, the New York Times Co. 1896 &#10; The New York Time weekly is the most popul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35052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872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 descr="POST-PUBLICATION &#10;REVIEW MEDIA &#10; Post-publication review media refers to reviews written &#10;after the publication of the b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35052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8597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 descr="PERIODICALS AND NEWS PAPERS &#10; Reviews appearing in general and specialized periodicals and &#10;weekly editions of Newspapers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35052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774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8434" name="Picture 2" descr="CONTD.. &#10; Book reviews are published under several headings such &#10;as ‘Book Reviews’, ‘New Thought’, ‘New Publication’, &#10;‘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35052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58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TRADE JOURNALS &#10; Trade journals like Kirkus, Books to come, publishers &#10;weekly, Bookseller etc. are very effective aids/t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35052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992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PUBLISHERS CATALOGUE &#10; Publishers catalogues are one of the ways that publishing houses &#10;advertise their publications. Th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35052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139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CONTD… &#10; Leading publishers regularly publishes catalogue. The &#10;catalogue of well reputed publishers will publish their &#10;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35052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652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SELECTION AIDS &#10; Selection aids or tools provide necessary information about &#10;books, their contents, bibliographic charac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48" y="-4572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03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9600" b="1" i="1" dirty="0"/>
              <a:t>World Wide Web Book Selection Tools</a:t>
            </a:r>
            <a:endParaRPr lang="en-US" sz="9600" b="1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955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Amazon.com Books Online</a:t>
            </a:r>
            <a:r>
              <a:rPr lang="en-US" dirty="0"/>
              <a:t> 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Amazon</a:t>
            </a:r>
            <a:r>
              <a:rPr lang="en-US" sz="3200" dirty="0"/>
              <a:t>, is an American </a:t>
            </a:r>
            <a:r>
              <a:rPr lang="en-US" sz="3200" dirty="0">
                <a:hlinkClick r:id="rId3" tooltip="E-commerce"/>
              </a:rPr>
              <a:t>electronic commerce</a:t>
            </a:r>
            <a:r>
              <a:rPr lang="en-US" sz="3200" dirty="0"/>
              <a:t> and </a:t>
            </a:r>
            <a:r>
              <a:rPr lang="en-US" sz="3200" dirty="0">
                <a:hlinkClick r:id="rId4" tooltip="Cloud computing"/>
              </a:rPr>
              <a:t>cloud </a:t>
            </a:r>
            <a:r>
              <a:rPr lang="en-US" sz="3200" dirty="0" smtClean="0">
                <a:hlinkClick r:id="rId4" tooltip="Cloud computing"/>
              </a:rPr>
              <a:t>computing</a:t>
            </a:r>
            <a:r>
              <a:rPr lang="en-US" sz="3200" dirty="0"/>
              <a:t> company, founded on July 5, 1994, by </a:t>
            </a:r>
            <a:r>
              <a:rPr lang="en-US" sz="3200" dirty="0">
                <a:hlinkClick r:id="rId5" tooltip="Jeff Bezos"/>
              </a:rPr>
              <a:t>Jeff Bezos</a:t>
            </a:r>
            <a:r>
              <a:rPr lang="en-US" sz="3200" dirty="0"/>
              <a:t> and based in </a:t>
            </a:r>
            <a:r>
              <a:rPr lang="en-US" sz="3200" dirty="0">
                <a:hlinkClick r:id="rId6" tooltip="Seattle"/>
              </a:rPr>
              <a:t>Seattle</a:t>
            </a:r>
            <a:r>
              <a:rPr lang="en-US" sz="3200" dirty="0"/>
              <a:t>, </a:t>
            </a:r>
            <a:r>
              <a:rPr lang="en-US" sz="3200" dirty="0">
                <a:hlinkClick r:id="rId7" tooltip="Washington (state)"/>
              </a:rPr>
              <a:t>Washington</a:t>
            </a:r>
            <a:r>
              <a:rPr lang="en-US" sz="3200" dirty="0"/>
              <a:t>. It is the largest Internet-based retailer in the world by total sales and market </a:t>
            </a:r>
            <a:r>
              <a:rPr lang="en-US" sz="3200" dirty="0" smtClean="0"/>
              <a:t>capitalization. Amazon.com </a:t>
            </a:r>
            <a:r>
              <a:rPr lang="en-US" sz="3200" dirty="0"/>
              <a:t>started as an online </a:t>
            </a:r>
            <a:r>
              <a:rPr lang="en-US" sz="3200" dirty="0">
                <a:hlinkClick r:id="rId8" tooltip="Bookstore"/>
              </a:rPr>
              <a:t>bookstore</a:t>
            </a:r>
            <a:r>
              <a:rPr lang="en-US" sz="3200" dirty="0"/>
              <a:t>, later diversifying </a:t>
            </a:r>
            <a:r>
              <a:rPr lang="en-US" sz="3200" dirty="0" smtClean="0"/>
              <a:t>to sell DVDs, CDs, Videos, MP3s, Software, </a:t>
            </a:r>
            <a:r>
              <a:rPr lang="en-US" sz="3200" dirty="0" smtClean="0">
                <a:hlinkClick r:id="rId9" tooltip="Video game"/>
              </a:rPr>
              <a:t>video </a:t>
            </a:r>
            <a:r>
              <a:rPr lang="en-US" sz="3200" dirty="0">
                <a:hlinkClick r:id="rId9" tooltip="Video game"/>
              </a:rPr>
              <a:t>games</a:t>
            </a:r>
            <a:r>
              <a:rPr lang="en-US" sz="3200" dirty="0"/>
              <a:t>, </a:t>
            </a:r>
            <a:r>
              <a:rPr lang="en-US" sz="3200" dirty="0">
                <a:hlinkClick r:id="rId10" tooltip="Consumer electronics"/>
              </a:rPr>
              <a:t>electronics</a:t>
            </a:r>
            <a:r>
              <a:rPr lang="en-US" sz="3200" dirty="0"/>
              <a:t>, apparel, furniture, food, toys, and jewelry. </a:t>
            </a:r>
            <a:r>
              <a:rPr lang="en-US" sz="3200" dirty="0" smtClean="0"/>
              <a:t>Amazon </a:t>
            </a:r>
            <a:r>
              <a:rPr lang="en-US" sz="3200" dirty="0"/>
              <a:t>also sells certain low-end products like USB cables under its in-house brand </a:t>
            </a:r>
            <a:r>
              <a:rPr lang="en-US" sz="3200" dirty="0" err="1"/>
              <a:t>AmazonBasics</a:t>
            </a:r>
            <a:r>
              <a:rPr lang="en-US" sz="3200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9321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Cont</a:t>
            </a:r>
            <a:r>
              <a:rPr lang="en-US" dirty="0" smtClean="0"/>
              <a:t>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the most popular book selection site. This site allow customers to post online reviews Look up a book on Amazon.com and you can find story synopsis, reviews from several journals, and reviews by other people who’ve read the book and felt moved to talk about it.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931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>
                <a:hlinkClick r:id="rId2"/>
              </a:rPr>
              <a:t>Barnes and Noble Online Bookstore</a:t>
            </a:r>
            <a:endParaRPr lang="en-US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sz="5400" dirty="0" smtClean="0"/>
              <a:t>The </a:t>
            </a:r>
            <a:r>
              <a:rPr lang="en-US" sz="5400" dirty="0"/>
              <a:t>online version of the large chain bookstore. Like Amazon.com, it provides reviews from journals, but unlike Amazon it does not allow customers to post online reviews</a:t>
            </a:r>
            <a:r>
              <a:rPr lang="en-US" sz="5400" dirty="0" smtClean="0"/>
              <a:t>.</a:t>
            </a:r>
          </a:p>
          <a:p>
            <a:pPr marL="0" indent="0">
              <a:buNone/>
            </a:pPr>
            <a:r>
              <a:rPr lang="en-US" sz="5400" dirty="0" smtClean="0"/>
              <a:t>It contains over </a:t>
            </a:r>
            <a:r>
              <a:rPr lang="en-US" sz="5400" dirty="0"/>
              <a:t>6 million books </a:t>
            </a:r>
            <a:r>
              <a:rPr lang="en-US" sz="5400" dirty="0" smtClean="0"/>
              <a:t>for </a:t>
            </a:r>
            <a:r>
              <a:rPr lang="en-US" sz="5400" dirty="0"/>
              <a:t>shipment within 24 hours and 4.5 million eBooks to </a:t>
            </a:r>
            <a:r>
              <a:rPr lang="en-US" sz="5400" dirty="0" smtClean="0"/>
              <a:t>download.</a:t>
            </a:r>
            <a:r>
              <a:rPr lang="en-US" sz="5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800158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hlinkClick r:id="rId2"/>
              </a:rPr>
              <a:t>Bookwire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good place to go if you’re looking for book or author information. </a:t>
            </a:r>
            <a:r>
              <a:rPr lang="en-US" dirty="0" err="1"/>
              <a:t>Bookwire</a:t>
            </a:r>
            <a:r>
              <a:rPr lang="en-US" dirty="0"/>
              <a:t> partners with several well-known journals including Library Journal and School Library Journal, both of which have online versions hosted by </a:t>
            </a:r>
            <a:r>
              <a:rPr lang="en-US" dirty="0" err="1" smtClean="0"/>
              <a:t>Bookwire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213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Publishers weekly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/>
              <a:t>Publishers Weekly</a:t>
            </a:r>
            <a:r>
              <a:rPr lang="en-US" dirty="0"/>
              <a:t> (</a:t>
            </a:r>
            <a:r>
              <a:rPr lang="en-US" b="1" i="1" dirty="0"/>
              <a:t>PW</a:t>
            </a:r>
            <a:r>
              <a:rPr lang="en-US" dirty="0"/>
              <a:t>) is an American weekly trade </a:t>
            </a:r>
            <a:r>
              <a:rPr lang="en-US" dirty="0">
                <a:hlinkClick r:id="rId2" tooltip="News magazine"/>
              </a:rPr>
              <a:t>news magazine</a:t>
            </a:r>
            <a:r>
              <a:rPr lang="en-US" dirty="0"/>
              <a:t> targeted at </a:t>
            </a:r>
            <a:r>
              <a:rPr lang="en-US" dirty="0">
                <a:hlinkClick r:id="rId3" tooltip="Publishing"/>
              </a:rPr>
              <a:t>publishers</a:t>
            </a:r>
            <a:r>
              <a:rPr lang="en-US" dirty="0"/>
              <a:t>, </a:t>
            </a:r>
            <a:r>
              <a:rPr lang="en-US" dirty="0">
                <a:hlinkClick r:id="rId4" tooltip="Librarian"/>
              </a:rPr>
              <a:t>librarians</a:t>
            </a:r>
            <a:r>
              <a:rPr lang="en-US" dirty="0"/>
              <a:t>, </a:t>
            </a:r>
            <a:r>
              <a:rPr lang="en-US" dirty="0">
                <a:hlinkClick r:id="rId5" tooltip="Bookselling"/>
              </a:rPr>
              <a:t>booksellers</a:t>
            </a:r>
            <a:r>
              <a:rPr lang="en-US" dirty="0"/>
              <a:t> and </a:t>
            </a:r>
            <a:r>
              <a:rPr lang="en-US" dirty="0">
                <a:hlinkClick r:id="rId6" tooltip="Literary agent"/>
              </a:rPr>
              <a:t>literary agents</a:t>
            </a:r>
            <a:r>
              <a:rPr lang="en-US" dirty="0"/>
              <a:t>. Published continuously since </a:t>
            </a:r>
            <a:r>
              <a:rPr lang="en-US" dirty="0" smtClean="0"/>
              <a:t>1872. With </a:t>
            </a:r>
            <a:r>
              <a:rPr lang="en-US" dirty="0"/>
              <a:t>51 issues a year, the emphasis today is on </a:t>
            </a:r>
            <a:r>
              <a:rPr lang="en-US" dirty="0">
                <a:hlinkClick r:id="rId7" tooltip="Book review"/>
              </a:rPr>
              <a:t>book reviews</a:t>
            </a:r>
            <a:r>
              <a:rPr lang="en-US" dirty="0" smtClean="0"/>
              <a:t>.</a:t>
            </a:r>
            <a:r>
              <a:rPr lang="en-US" baseline="30000" dirty="0"/>
              <a:t>  </a:t>
            </a:r>
            <a:r>
              <a:rPr lang="en-US" dirty="0" smtClean="0"/>
              <a:t> It contains reviews on books published by more than 6000 publishers.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2955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t"/>
            <a:r>
              <a:rPr lang="en-US" b="1" dirty="0"/>
              <a:t>Books in Print Database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Books in Print®, the leading bibliographic database listing more than 20 million titles (books currently in print, out-of-print books and forthcoming books) provides valuable resource for publishers, retailers and libraries in the process of book discovery and acquisition</a:t>
            </a:r>
            <a:r>
              <a:rPr lang="en-US" dirty="0" smtClean="0"/>
              <a:t>. Its web address is </a:t>
            </a:r>
            <a:r>
              <a:rPr lang="en-US" dirty="0" smtClean="0">
                <a:hlinkClick r:id="rId2"/>
              </a:rPr>
              <a:t>www.booksinprint.com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057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Books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Google </a:t>
            </a:r>
            <a:r>
              <a:rPr lang="en-US" b="1" dirty="0" smtClean="0"/>
              <a:t>Books,</a:t>
            </a:r>
            <a:r>
              <a:rPr lang="en-US" dirty="0"/>
              <a:t> </a:t>
            </a:r>
            <a:r>
              <a:rPr lang="en-US" dirty="0" smtClean="0"/>
              <a:t>previously </a:t>
            </a:r>
            <a:r>
              <a:rPr lang="en-US" dirty="0"/>
              <a:t>known as </a:t>
            </a:r>
            <a:r>
              <a:rPr lang="en-US" b="1" dirty="0"/>
              <a:t>Google Book Search</a:t>
            </a:r>
            <a:r>
              <a:rPr lang="en-US" dirty="0"/>
              <a:t> and </a:t>
            </a:r>
            <a:r>
              <a:rPr lang="en-US" b="1" dirty="0"/>
              <a:t>Google </a:t>
            </a:r>
            <a:r>
              <a:rPr lang="en-US" b="1" dirty="0" smtClean="0"/>
              <a:t>Print,</a:t>
            </a:r>
            <a:r>
              <a:rPr lang="en-US" dirty="0" smtClean="0"/>
              <a:t> </a:t>
            </a:r>
            <a:r>
              <a:rPr lang="en-US" dirty="0"/>
              <a:t>is a service from </a:t>
            </a:r>
            <a:r>
              <a:rPr lang="en-US" dirty="0">
                <a:hlinkClick r:id="rId2" tooltip="Google"/>
              </a:rPr>
              <a:t>Google </a:t>
            </a:r>
            <a:r>
              <a:rPr lang="en-US" dirty="0" smtClean="0">
                <a:hlinkClick r:id="rId2" tooltip="Google"/>
              </a:rPr>
              <a:t>Inc.</a:t>
            </a:r>
            <a:r>
              <a:rPr lang="en-US" dirty="0"/>
              <a:t> </a:t>
            </a:r>
            <a:r>
              <a:rPr lang="en-US" dirty="0" smtClean="0"/>
              <a:t>that </a:t>
            </a:r>
            <a:r>
              <a:rPr lang="en-US" dirty="0"/>
              <a:t>searches the full text of books and magazines that Google has scanned, converted to text </a:t>
            </a:r>
            <a:r>
              <a:rPr lang="en-US" dirty="0" smtClean="0"/>
              <a:t>and </a:t>
            </a:r>
            <a:r>
              <a:rPr lang="en-US" dirty="0"/>
              <a:t>stored in its digital </a:t>
            </a:r>
            <a:r>
              <a:rPr lang="en-US" dirty="0" err="1" smtClean="0"/>
              <a:t>database.Books</a:t>
            </a:r>
            <a:r>
              <a:rPr lang="en-US" dirty="0" smtClean="0"/>
              <a:t> </a:t>
            </a:r>
            <a:r>
              <a:rPr lang="en-US" dirty="0"/>
              <a:t>are provided either by publishers and authors, through the Google Books Partner Program, or by Google's library partners, through the Library </a:t>
            </a:r>
            <a:r>
              <a:rPr lang="en-US" dirty="0" smtClean="0"/>
              <a:t>Project. This program was first started by Google in 2004 under the </a:t>
            </a:r>
            <a:r>
              <a:rPr lang="en-US" dirty="0" err="1" smtClean="0"/>
              <a:t>ame</a:t>
            </a:r>
            <a:r>
              <a:rPr lang="en-US" dirty="0" smtClean="0"/>
              <a:t> google print.  Additionally</a:t>
            </a:r>
            <a:r>
              <a:rPr lang="en-US" dirty="0"/>
              <a:t>, Google has partnered with a number of magazine publishers to digitize their archives</a:t>
            </a:r>
            <a:r>
              <a:rPr lang="en-US" dirty="0" smtClean="0"/>
              <a:t>.</a:t>
            </a:r>
          </a:p>
          <a:p>
            <a:r>
              <a:rPr lang="en-US" dirty="0"/>
              <a:t>As of October 2015, the number of scanned book titles was over 25 </a:t>
            </a:r>
            <a:r>
              <a:rPr lang="en-US" dirty="0" smtClean="0"/>
              <a:t>million.</a:t>
            </a:r>
            <a:r>
              <a:rPr lang="en-US" dirty="0"/>
              <a:t> </a:t>
            </a:r>
            <a:r>
              <a:rPr lang="en-US" dirty="0" smtClean="0"/>
              <a:t>The web </a:t>
            </a:r>
            <a:r>
              <a:rPr lang="en-US" dirty="0" err="1" smtClean="0"/>
              <a:t>addres</a:t>
            </a:r>
            <a:r>
              <a:rPr lang="en-US" dirty="0" smtClean="0"/>
              <a:t> of this site is </a:t>
            </a:r>
            <a:r>
              <a:rPr lang="en-US" i="1" u="sng" dirty="0" smtClean="0">
                <a:solidFill>
                  <a:srgbClr val="00B0F0"/>
                </a:solidFill>
              </a:rPr>
              <a:t>books.google.com</a:t>
            </a:r>
            <a:r>
              <a:rPr lang="en-US" i="1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654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Kirkus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i="1" dirty="0" err="1"/>
              <a:t>Kirkus</a:t>
            </a:r>
            <a:r>
              <a:rPr lang="en-US" b="1" i="1" dirty="0"/>
              <a:t> Reviews</a:t>
            </a:r>
            <a:r>
              <a:rPr lang="en-US" dirty="0"/>
              <a:t> (or </a:t>
            </a:r>
            <a:r>
              <a:rPr lang="en-US" i="1" dirty="0" err="1"/>
              <a:t>Kirkus</a:t>
            </a:r>
            <a:r>
              <a:rPr lang="en-US" i="1" dirty="0"/>
              <a:t> Media</a:t>
            </a:r>
            <a:r>
              <a:rPr lang="en-US" dirty="0"/>
              <a:t>) is an American </a:t>
            </a:r>
            <a:r>
              <a:rPr lang="en-US" dirty="0">
                <a:hlinkClick r:id="rId2" tooltip="Book review"/>
              </a:rPr>
              <a:t>book review</a:t>
            </a:r>
            <a:r>
              <a:rPr lang="en-US" dirty="0"/>
              <a:t> magazine founded in 1933 by </a:t>
            </a:r>
            <a:r>
              <a:rPr lang="en-US" b="1" dirty="0"/>
              <a:t>Virginia </a:t>
            </a:r>
            <a:r>
              <a:rPr lang="en-US" b="1" dirty="0" err="1"/>
              <a:t>Kirkus</a:t>
            </a:r>
            <a:r>
              <a:rPr lang="en-US" dirty="0"/>
              <a:t> (1893–1980).</a:t>
            </a:r>
            <a:r>
              <a:rPr lang="en-US" baseline="30000" dirty="0">
                <a:hlinkClick r:id="rId3"/>
              </a:rPr>
              <a:t>[1]</a:t>
            </a:r>
            <a:r>
              <a:rPr lang="en-US" dirty="0"/>
              <a:t> The magazine is headquartered in </a:t>
            </a:r>
            <a:r>
              <a:rPr lang="en-US" dirty="0">
                <a:hlinkClick r:id="rId4" tooltip="New York City"/>
              </a:rPr>
              <a:t>New York City</a:t>
            </a:r>
            <a:r>
              <a:rPr lang="en-US" dirty="0"/>
              <a:t>.</a:t>
            </a:r>
            <a:r>
              <a:rPr lang="en-US" baseline="30000" dirty="0">
                <a:hlinkClick r:id="rId5"/>
              </a:rPr>
              <a:t>[2</a:t>
            </a:r>
            <a:r>
              <a:rPr lang="en-US" baseline="30000" dirty="0" smtClean="0">
                <a:hlinkClick r:id="rId5"/>
              </a:rPr>
              <a:t>]</a:t>
            </a:r>
            <a:endParaRPr lang="en-US" baseline="30000" dirty="0" smtClean="0"/>
          </a:p>
          <a:p>
            <a:r>
              <a:rPr lang="en-US" i="1" dirty="0" err="1"/>
              <a:t>Kirkus</a:t>
            </a:r>
            <a:r>
              <a:rPr lang="en-US" i="1" dirty="0"/>
              <a:t> Reviews</a:t>
            </a:r>
            <a:r>
              <a:rPr lang="en-US" dirty="0"/>
              <a:t>, published on the first and 15th of each month, previews books prior to their publication. </a:t>
            </a:r>
            <a:r>
              <a:rPr lang="en-US" i="1" dirty="0" err="1"/>
              <a:t>Kirkus</a:t>
            </a:r>
            <a:r>
              <a:rPr lang="en-US" dirty="0"/>
              <a:t> reviews over 7,000 titles per year.</a:t>
            </a:r>
            <a:r>
              <a:rPr lang="en-US" baseline="30000" dirty="0">
                <a:hlinkClick r:id="rId3"/>
              </a:rPr>
              <a:t>[1]</a:t>
            </a:r>
            <a:r>
              <a:rPr lang="en-US" baseline="30000" dirty="0">
                <a:hlinkClick r:id="rId6"/>
              </a:rPr>
              <a:t>[3</a:t>
            </a:r>
            <a:r>
              <a:rPr lang="en-US" baseline="30000" dirty="0" smtClean="0">
                <a:hlinkClick r:id="rId6"/>
              </a:rPr>
              <a:t>]</a:t>
            </a:r>
            <a:endParaRPr lang="en-US" baseline="30000" dirty="0" smtClean="0"/>
          </a:p>
          <a:p>
            <a:r>
              <a:rPr lang="en-US" dirty="0" smtClean="0"/>
              <a:t>It is an excellent book selection tool for books on every subject.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89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Ulrich's Periodicals Directory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Ulrich's Periodicals Directory</a:t>
            </a:r>
            <a:r>
              <a:rPr lang="en-US" dirty="0"/>
              <a:t> </a:t>
            </a:r>
            <a:r>
              <a:rPr lang="en-US" dirty="0" smtClean="0"/>
              <a:t>is </a:t>
            </a:r>
            <a:r>
              <a:rPr lang="en-US" dirty="0"/>
              <a:t>the standard library directory and </a:t>
            </a:r>
            <a:r>
              <a:rPr lang="en-US" dirty="0">
                <a:hlinkClick r:id="rId2" tooltip="Bibliographic database"/>
              </a:rPr>
              <a:t>database</a:t>
            </a:r>
            <a:r>
              <a:rPr lang="en-US" dirty="0"/>
              <a:t> providing information about popular and academic </a:t>
            </a:r>
            <a:r>
              <a:rPr lang="en-US" dirty="0">
                <a:hlinkClick r:id="rId3" tooltip="Magazine"/>
              </a:rPr>
              <a:t>magazines</a:t>
            </a:r>
            <a:r>
              <a:rPr lang="en-US" dirty="0"/>
              <a:t>, </a:t>
            </a:r>
            <a:r>
              <a:rPr lang="en-US" dirty="0">
                <a:hlinkClick r:id="rId4" tooltip="Scientific journal"/>
              </a:rPr>
              <a:t>scientific journals</a:t>
            </a:r>
            <a:r>
              <a:rPr lang="en-US" dirty="0"/>
              <a:t>, </a:t>
            </a:r>
            <a:r>
              <a:rPr lang="en-US" dirty="0">
                <a:hlinkClick r:id="rId5" tooltip="Newspaper"/>
              </a:rPr>
              <a:t>newspapers</a:t>
            </a:r>
            <a:r>
              <a:rPr lang="en-US" dirty="0"/>
              <a:t> and other </a:t>
            </a:r>
            <a:r>
              <a:rPr lang="en-US" dirty="0">
                <a:hlinkClick r:id="rId6" tooltip="Serial (publishing)"/>
              </a:rPr>
              <a:t>serial publications</a:t>
            </a:r>
            <a:r>
              <a:rPr lang="en-US" dirty="0" smtClean="0"/>
              <a:t>.</a:t>
            </a:r>
            <a:endParaRPr lang="en-US" baseline="30000" dirty="0"/>
          </a:p>
          <a:p>
            <a:r>
              <a:rPr lang="en-US" dirty="0"/>
              <a:t>The print version has been published since </a:t>
            </a:r>
            <a:r>
              <a:rPr lang="en-US" dirty="0" smtClean="0"/>
              <a:t>1932</a:t>
            </a:r>
          </a:p>
          <a:p>
            <a:r>
              <a:rPr lang="en-US" dirty="0"/>
              <a:t>The online version includes over 300,000 active and current periodicals.</a:t>
            </a:r>
            <a:r>
              <a:rPr lang="en-US" baseline="30000" dirty="0">
                <a:hlinkClick r:id="rId7"/>
              </a:rPr>
              <a:t>[3</a:t>
            </a:r>
            <a:r>
              <a:rPr lang="en-US" baseline="30000" dirty="0" smtClean="0">
                <a:hlinkClick r:id="rId7"/>
              </a:rPr>
              <a:t>]</a:t>
            </a:r>
            <a:endParaRPr lang="en-US" baseline="30000" dirty="0" smtClean="0"/>
          </a:p>
          <a:p>
            <a:r>
              <a:rPr lang="en-US" dirty="0"/>
              <a:t>Earlier published by </a:t>
            </a:r>
            <a:r>
              <a:rPr lang="en-US" dirty="0">
                <a:hlinkClick r:id="rId8" tooltip="R.R. Bowker"/>
              </a:rPr>
              <a:t>R.R. </a:t>
            </a:r>
            <a:r>
              <a:rPr lang="en-US" dirty="0" smtClean="0">
                <a:hlinkClick r:id="rId8" tooltip="R.R. Bowker"/>
              </a:rPr>
              <a:t>Bowker</a:t>
            </a:r>
            <a:r>
              <a:rPr lang="en-US" dirty="0" smtClean="0"/>
              <a:t>. Now it is being published online and in print by ProQuest.</a:t>
            </a:r>
            <a:r>
              <a:rPr lang="en-US" baseline="30000" dirty="0" smtClean="0">
                <a:hlinkClick r:id="rId9"/>
              </a:rPr>
              <a:t>[</a:t>
            </a:r>
            <a:r>
              <a:rPr lang="en-US" baseline="30000" dirty="0">
                <a:hlinkClick r:id="rId9"/>
              </a:rPr>
              <a:t>5]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970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REVIEW SOURCES &#10; Tools for review include sources that provide &#10;background information, varying points of view, &#10;critiqu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48" y="-1362502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3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REFERENCES &#10; Collection Development and &#10;Management.http://eduscapes.com/collection/4.htm &#10; Chakrabarti, Ajit Kumar(1983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35052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90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THANK YOU  &#10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35052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48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ONTD… &#10;Booklist, Choice Reviews Online, Library Journal, &#10;and School Library Journal. &#10; Other sources provide reviews c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-202441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6907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TYPES OF BOOK SELECTION &#10;TOOLS &#10;According to Ajit Kumar Chakrabarti(1983) &#10;there are three types of book selection tools o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35052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7781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PRE-PUBLICATION REVIEW MEDIA &#10; Pre-publication review means review of the galley book &#10;(advance reader copy of the book)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35052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873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PRE-PUBLICATION REVIEWERS LIST &#10; Publishers Weekly &#10; Book List &#10; Library Journal &#10; Kirkus &#10; New York Times &#10; LA Time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35052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ONTD.. &#10; Barnes&amp;Noble &#10; Booksamillion &#10; Amazon &#10; Good Reads &#10;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35052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71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PUBLISHERS WEEKLY &#10;NEW YORK, R.R. BOWKER CO. 1872 &#10; This weekly is standard American book trade journal. It is &#10;a valuabl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3505200"/>
            <a:ext cx="9753600" cy="7315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37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234</Words>
  <Application>Microsoft Office PowerPoint</Application>
  <PresentationFormat>Widescreen</PresentationFormat>
  <Paragraphs>30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Amazon.com Books Online </vt:lpstr>
      <vt:lpstr>Cont….</vt:lpstr>
      <vt:lpstr>Barnes and Noble Online Bookstore</vt:lpstr>
      <vt:lpstr>Bookwire</vt:lpstr>
      <vt:lpstr>Publishers weekly</vt:lpstr>
      <vt:lpstr>Books in Print Database</vt:lpstr>
      <vt:lpstr>Google Books </vt:lpstr>
      <vt:lpstr>Kirkus</vt:lpstr>
      <vt:lpstr>Ulrich's Periodicals Directory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haier</dc:creator>
  <cp:lastModifiedBy>haier</cp:lastModifiedBy>
  <cp:revision>12</cp:revision>
  <dcterms:created xsi:type="dcterms:W3CDTF">2017-01-31T03:36:59Z</dcterms:created>
  <dcterms:modified xsi:type="dcterms:W3CDTF">2020-04-15T15:33:05Z</dcterms:modified>
</cp:coreProperties>
</file>